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0" d="100"/>
          <a:sy n="80" d="100"/>
        </p:scale>
        <p:origin x="60" y="11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A7DA1-3805-DE3D-69D1-CB5D9BBBCD2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9163557-66D8-66DD-C098-66E0D6AE59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1E726D3-BCE7-90A5-2CED-78AB2B7C4B1A}"/>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5" name="Footer Placeholder 4">
            <a:extLst>
              <a:ext uri="{FF2B5EF4-FFF2-40B4-BE49-F238E27FC236}">
                <a16:creationId xmlns:a16="http://schemas.microsoft.com/office/drawing/2014/main" id="{EC014072-43A3-B33D-72C4-317EF98D37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CD88DD-CD1C-1A60-6BBE-911B7DABEB7A}"/>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208296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F3D2B-8633-A37E-1586-BBCAE4BF64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1F61C1F-8D13-E83B-B236-5E43AB2E1E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452A7D-68BA-5F63-F4CC-62FAFAD90C85}"/>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5" name="Footer Placeholder 4">
            <a:extLst>
              <a:ext uri="{FF2B5EF4-FFF2-40B4-BE49-F238E27FC236}">
                <a16:creationId xmlns:a16="http://schemas.microsoft.com/office/drawing/2014/main" id="{19414AF7-6E9D-6253-7B72-E3486D358C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9BDF5E-482B-0A23-DABA-2F936CF3D15C}"/>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2535239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F65E35-4356-EE1D-D810-A160B323601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BB69EC-9691-0F6B-7B8F-7AE7042055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0A780D-1804-CDB5-03FD-C790A05D03F0}"/>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5" name="Footer Placeholder 4">
            <a:extLst>
              <a:ext uri="{FF2B5EF4-FFF2-40B4-BE49-F238E27FC236}">
                <a16:creationId xmlns:a16="http://schemas.microsoft.com/office/drawing/2014/main" id="{E6AE902A-6C04-4F33-E9E7-F9B348D64C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D29ED1-DAA0-2C5F-AB98-35F37C0D702E}"/>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4059829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7C1C4-C3A7-F5FD-08EF-CDBC7F7A0D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A33362-12EA-19F5-C2E1-BD76A4DC3B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3B24B4-E954-3130-B2C6-C9FD2B5C193B}"/>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5" name="Footer Placeholder 4">
            <a:extLst>
              <a:ext uri="{FF2B5EF4-FFF2-40B4-BE49-F238E27FC236}">
                <a16:creationId xmlns:a16="http://schemas.microsoft.com/office/drawing/2014/main" id="{61B8B175-2936-B3AF-FE16-CB4D3F0BDE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EB229B-1DDC-A608-9561-2897215D51E1}"/>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1662698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9ED8C-C00C-C71B-C437-3DBBCF1006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8DD15CB-1AF5-E1CA-1BA5-9BE73FCCAA4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1B549F-66DB-A71B-C448-854CAA70EF6C}"/>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5" name="Footer Placeholder 4">
            <a:extLst>
              <a:ext uri="{FF2B5EF4-FFF2-40B4-BE49-F238E27FC236}">
                <a16:creationId xmlns:a16="http://schemas.microsoft.com/office/drawing/2014/main" id="{45DD71D1-D146-207A-EB17-2E32619CCB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3F7AFF-2513-040E-1C33-587880116250}"/>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209896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187F6-ED85-2C93-AB5C-CAFB9F77F8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76ABA5-DBDF-7DA9-C133-92B62F3E89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BB1FD5-9820-12CB-1A61-3CD84770EC0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519231-ED90-FB48-FD03-7BA872FE2DC6}"/>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6" name="Footer Placeholder 5">
            <a:extLst>
              <a:ext uri="{FF2B5EF4-FFF2-40B4-BE49-F238E27FC236}">
                <a16:creationId xmlns:a16="http://schemas.microsoft.com/office/drawing/2014/main" id="{46B94490-11C0-458E-82F5-B69EEB009A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009BEC-1CAA-0BD3-169C-E467F336E637}"/>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1682950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8520F-8A50-5240-6637-D98335FC98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4CD3ACE-22B2-ED10-C2E6-409D3B062B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6A63C5C-5D45-5099-70FB-CB73DAB8B2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B295B19-8508-6729-BD10-4B6C3B3170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2E6858-75DC-C88F-61B8-D1F5ED2499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819E46-304B-FD3F-E905-5553CDD73E77}"/>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8" name="Footer Placeholder 7">
            <a:extLst>
              <a:ext uri="{FF2B5EF4-FFF2-40B4-BE49-F238E27FC236}">
                <a16:creationId xmlns:a16="http://schemas.microsoft.com/office/drawing/2014/main" id="{7D70317A-B6FE-8E3C-855A-0E5D3261E6C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E0C68E9-8F42-4B12-1C23-42241BFEF26B}"/>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1471775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EC73B-9A59-D825-764A-A0ED6C1EBA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E9C5FF-3D83-FA45-1905-56A077B45A5A}"/>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4" name="Footer Placeholder 3">
            <a:extLst>
              <a:ext uri="{FF2B5EF4-FFF2-40B4-BE49-F238E27FC236}">
                <a16:creationId xmlns:a16="http://schemas.microsoft.com/office/drawing/2014/main" id="{D0CB333E-A5C8-FEE6-C5FB-C438519624B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B9FAAE5-34C7-6A01-64DA-C2A05FD095E0}"/>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14864254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3B98A2-A2BD-B7F9-43CE-EE74DD75CF74}"/>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3" name="Footer Placeholder 2">
            <a:extLst>
              <a:ext uri="{FF2B5EF4-FFF2-40B4-BE49-F238E27FC236}">
                <a16:creationId xmlns:a16="http://schemas.microsoft.com/office/drawing/2014/main" id="{3EDA6271-755C-C5C1-F551-91C1B48D09D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05AE77-C7D3-D258-C8E3-8D03E5E7EF95}"/>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3570821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F0A39-2CA2-1696-C564-ECE8877BB0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4CF50F-8B8B-FA3D-01B0-12A20C3ED6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9CC163-834F-1E57-F099-5FA4084AA1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854117-39EB-AFDB-49CE-62C88DAAFC95}"/>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6" name="Footer Placeholder 5">
            <a:extLst>
              <a:ext uri="{FF2B5EF4-FFF2-40B4-BE49-F238E27FC236}">
                <a16:creationId xmlns:a16="http://schemas.microsoft.com/office/drawing/2014/main" id="{CA978897-576C-9B45-3833-5E8A8B4E2E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67EA0F-CF25-2821-1F23-9193B03A6505}"/>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4110482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9BF01-A720-3BD3-9788-9C433CF037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7D5EE9-7C82-566E-8751-116056F487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4914146-F54F-64E1-CDBA-3692452E63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06D3CC-F901-7967-06CB-C5627E543B96}"/>
              </a:ext>
            </a:extLst>
          </p:cNvPr>
          <p:cNvSpPr>
            <a:spLocks noGrp="1"/>
          </p:cNvSpPr>
          <p:nvPr>
            <p:ph type="dt" sz="half" idx="10"/>
          </p:nvPr>
        </p:nvSpPr>
        <p:spPr/>
        <p:txBody>
          <a:bodyPr/>
          <a:lstStyle/>
          <a:p>
            <a:fld id="{87061F52-D21C-4867-B079-F503CF0D26B9}" type="datetimeFigureOut">
              <a:rPr lang="en-US" smtClean="0"/>
              <a:t>2/20/2024</a:t>
            </a:fld>
            <a:endParaRPr lang="en-US"/>
          </a:p>
        </p:txBody>
      </p:sp>
      <p:sp>
        <p:nvSpPr>
          <p:cNvPr id="6" name="Footer Placeholder 5">
            <a:extLst>
              <a:ext uri="{FF2B5EF4-FFF2-40B4-BE49-F238E27FC236}">
                <a16:creationId xmlns:a16="http://schemas.microsoft.com/office/drawing/2014/main" id="{5114385E-D056-B232-809B-050377B1F6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7948F6-A688-E4C8-3190-0AFB53F3EBB7}"/>
              </a:ext>
            </a:extLst>
          </p:cNvPr>
          <p:cNvSpPr>
            <a:spLocks noGrp="1"/>
          </p:cNvSpPr>
          <p:nvPr>
            <p:ph type="sldNum" sz="quarter" idx="12"/>
          </p:nvPr>
        </p:nvSpPr>
        <p:spPr/>
        <p:txBody>
          <a:bodyPr/>
          <a:lstStyle/>
          <a:p>
            <a:fld id="{663C6577-55C7-43B0-993F-B6A1178D6BF1}" type="slidenum">
              <a:rPr lang="en-US" smtClean="0"/>
              <a:t>‹#›</a:t>
            </a:fld>
            <a:endParaRPr lang="en-US"/>
          </a:p>
        </p:txBody>
      </p:sp>
    </p:spTree>
    <p:extLst>
      <p:ext uri="{BB962C8B-B14F-4D97-AF65-F5344CB8AC3E}">
        <p14:creationId xmlns:p14="http://schemas.microsoft.com/office/powerpoint/2010/main" val="4017287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0512D8-AC99-3D8C-8697-026FD15B29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B9D209-414B-08F6-F8CD-B78359D459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D404B4-C79D-4A9F-0976-0F94B565E1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7061F52-D21C-4867-B079-F503CF0D26B9}" type="datetimeFigureOut">
              <a:rPr lang="en-US" smtClean="0"/>
              <a:t>2/20/2024</a:t>
            </a:fld>
            <a:endParaRPr lang="en-US"/>
          </a:p>
        </p:txBody>
      </p:sp>
      <p:sp>
        <p:nvSpPr>
          <p:cNvPr id="5" name="Footer Placeholder 4">
            <a:extLst>
              <a:ext uri="{FF2B5EF4-FFF2-40B4-BE49-F238E27FC236}">
                <a16:creationId xmlns:a16="http://schemas.microsoft.com/office/drawing/2014/main" id="{EFF2D905-8CA6-7BCA-09D4-C837BA626A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819A5F6-2186-DC8B-4E11-B948F4D01F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63C6577-55C7-43B0-993F-B6A1178D6BF1}" type="slidenum">
              <a:rPr lang="en-US" smtClean="0"/>
              <a:t>‹#›</a:t>
            </a:fld>
            <a:endParaRPr lang="en-US"/>
          </a:p>
        </p:txBody>
      </p:sp>
    </p:spTree>
    <p:extLst>
      <p:ext uri="{BB962C8B-B14F-4D97-AF65-F5344CB8AC3E}">
        <p14:creationId xmlns:p14="http://schemas.microsoft.com/office/powerpoint/2010/main" val="35557084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ieeexplore.ieee.org/document/9528421"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90A1D-FF88-309D-4ACF-AA7DCCB06451}"/>
              </a:ext>
            </a:extLst>
          </p:cNvPr>
          <p:cNvSpPr>
            <a:spLocks noGrp="1"/>
          </p:cNvSpPr>
          <p:nvPr>
            <p:ph type="ctrTitle"/>
          </p:nvPr>
        </p:nvSpPr>
        <p:spPr/>
        <p:txBody>
          <a:bodyPr/>
          <a:lstStyle/>
          <a:p>
            <a:r>
              <a:rPr lang="en-US" dirty="0"/>
              <a:t> Cyber security risks in an IOT System</a:t>
            </a:r>
          </a:p>
        </p:txBody>
      </p:sp>
      <p:sp>
        <p:nvSpPr>
          <p:cNvPr id="3" name="Subtitle 2">
            <a:extLst>
              <a:ext uri="{FF2B5EF4-FFF2-40B4-BE49-F238E27FC236}">
                <a16:creationId xmlns:a16="http://schemas.microsoft.com/office/drawing/2014/main" id="{4DBEEECA-70AA-635F-1171-0DE59843407A}"/>
              </a:ext>
            </a:extLst>
          </p:cNvPr>
          <p:cNvSpPr>
            <a:spLocks noGrp="1"/>
          </p:cNvSpPr>
          <p:nvPr>
            <p:ph type="subTitle" idx="1"/>
          </p:nvPr>
        </p:nvSpPr>
        <p:spPr/>
        <p:txBody>
          <a:bodyPr>
            <a:normAutofit lnSpcReduction="10000"/>
          </a:bodyPr>
          <a:lstStyle/>
          <a:p>
            <a:r>
              <a:rPr lang="en-US" dirty="0"/>
              <a:t>Based on </a:t>
            </a:r>
            <a:r>
              <a:rPr lang="en-US" dirty="0">
                <a:hlinkClick r:id="rId3"/>
              </a:rPr>
              <a:t>https://ieeexplore.ieee.org/document/9528421</a:t>
            </a:r>
            <a:endParaRPr lang="en-US" dirty="0"/>
          </a:p>
          <a:p>
            <a:r>
              <a:rPr lang="en-US" dirty="0"/>
              <a:t>By Chirag</a:t>
            </a:r>
          </a:p>
          <a:p>
            <a:r>
              <a:rPr lang="en-US" dirty="0"/>
              <a:t>Jone </a:t>
            </a:r>
          </a:p>
          <a:p>
            <a:r>
              <a:rPr lang="en-US" dirty="0"/>
              <a:t>Rohith</a:t>
            </a:r>
          </a:p>
        </p:txBody>
      </p:sp>
    </p:spTree>
    <p:extLst>
      <p:ext uri="{BB962C8B-B14F-4D97-AF65-F5344CB8AC3E}">
        <p14:creationId xmlns:p14="http://schemas.microsoft.com/office/powerpoint/2010/main" val="7028946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A85D6-63F2-E64E-C380-894453BEEDCB}"/>
              </a:ext>
            </a:extLst>
          </p:cNvPr>
          <p:cNvSpPr>
            <a:spLocks noGrp="1"/>
          </p:cNvSpPr>
          <p:nvPr>
            <p:ph type="title"/>
          </p:nvPr>
        </p:nvSpPr>
        <p:spPr/>
        <p:txBody>
          <a:bodyPr>
            <a:normAutofit/>
          </a:bodyPr>
          <a:lstStyle/>
          <a:p>
            <a:r>
              <a:rPr lang="en-US" sz="4000" dirty="0"/>
              <a:t>Compliance Considerations for IoT Deployments</a:t>
            </a:r>
          </a:p>
        </p:txBody>
      </p:sp>
      <p:sp>
        <p:nvSpPr>
          <p:cNvPr id="3" name="Content Placeholder 2">
            <a:extLst>
              <a:ext uri="{FF2B5EF4-FFF2-40B4-BE49-F238E27FC236}">
                <a16:creationId xmlns:a16="http://schemas.microsoft.com/office/drawing/2014/main" id="{D148CBBA-6CC5-F7EA-9C4E-D5CF18BE598C}"/>
              </a:ext>
            </a:extLst>
          </p:cNvPr>
          <p:cNvSpPr>
            <a:spLocks noGrp="1"/>
          </p:cNvSpPr>
          <p:nvPr>
            <p:ph idx="1"/>
          </p:nvPr>
        </p:nvSpPr>
        <p:spPr/>
        <p:txBody>
          <a:bodyPr>
            <a:normAutofit fontScale="70000" lnSpcReduction="20000"/>
          </a:bodyPr>
          <a:lstStyle/>
          <a:p>
            <a:r>
              <a:rPr lang="en-US" dirty="0"/>
              <a:t>Data Protection and Privacy: IoT systems collect and process vast amounts of data, including personal and sensitive information. Ensuring compliance with data protection regulations requires implementing robust security controls, data encryption, access controls, and privacy-enhancing measures.</a:t>
            </a:r>
          </a:p>
          <a:p>
            <a:r>
              <a:rPr lang="en-US" dirty="0"/>
              <a:t>Security by Design: Integrating security features and controls into IoT devices and systems from the design stage is essential for ensuring compliance with regulatory requirements and industry standards. Security by design principles emphasize proactive risk management, threat modeling, and secure development practices.</a:t>
            </a:r>
          </a:p>
          <a:p>
            <a:r>
              <a:rPr lang="en-US" dirty="0"/>
              <a:t>Risk Assessment and Management: Conducting regular risk assessments and vulnerability scans helps identify potential security risks and compliance gaps in IoT deployments. Implementing risk management processes and controls enables organizations to mitigate risks, prioritize security investments, and demonstrate compliance with regulatory requirements.</a:t>
            </a:r>
          </a:p>
          <a:p>
            <a:r>
              <a:rPr lang="en-US" dirty="0"/>
              <a:t>Audit and Reporting: Maintaining accurate records, audit trails, and documentation of security controls, incidents, and compliance efforts is crucial for demonstrating compliance with regulatory requirements. Regular audits and reporting help ensure accountability, transparency, and continuous improvement in IoT security practices.</a:t>
            </a:r>
          </a:p>
        </p:txBody>
      </p:sp>
    </p:spTree>
    <p:extLst>
      <p:ext uri="{BB962C8B-B14F-4D97-AF65-F5344CB8AC3E}">
        <p14:creationId xmlns:p14="http://schemas.microsoft.com/office/powerpoint/2010/main" val="10836363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EB027-4695-0594-B009-924E3CAD39E6}"/>
              </a:ext>
            </a:extLst>
          </p:cNvPr>
          <p:cNvSpPr>
            <a:spLocks noGrp="1"/>
          </p:cNvSpPr>
          <p:nvPr>
            <p:ph type="title"/>
          </p:nvPr>
        </p:nvSpPr>
        <p:spPr>
          <a:xfrm>
            <a:off x="2024062" y="865187"/>
            <a:ext cx="8677275" cy="5254625"/>
          </a:xfrm>
        </p:spPr>
        <p:txBody>
          <a:bodyPr>
            <a:normAutofit/>
          </a:bodyPr>
          <a:lstStyle/>
          <a:p>
            <a:r>
              <a:rPr lang="en-US" sz="8800" dirty="0"/>
              <a:t>Thank you for </a:t>
            </a:r>
            <a:r>
              <a:rPr lang="en-US" sz="8800"/>
              <a:t>your time, </a:t>
            </a:r>
            <a:r>
              <a:rPr lang="en-US" sz="8800" dirty="0"/>
              <a:t>we know it is precious to you</a:t>
            </a:r>
          </a:p>
        </p:txBody>
      </p:sp>
    </p:spTree>
    <p:extLst>
      <p:ext uri="{BB962C8B-B14F-4D97-AF65-F5344CB8AC3E}">
        <p14:creationId xmlns:p14="http://schemas.microsoft.com/office/powerpoint/2010/main" val="1898414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ED8C8-7270-A14C-1023-1B68B40AC555}"/>
              </a:ext>
            </a:extLst>
          </p:cNvPr>
          <p:cNvSpPr>
            <a:spLocks noGrp="1"/>
          </p:cNvSpPr>
          <p:nvPr>
            <p:ph type="title"/>
          </p:nvPr>
        </p:nvSpPr>
        <p:spPr>
          <a:xfrm>
            <a:off x="2552700" y="252412"/>
            <a:ext cx="6628263" cy="1325563"/>
          </a:xfrm>
          <a:solidFill>
            <a:schemeClr val="bg2">
              <a:alpha val="66000"/>
            </a:schemeClr>
          </a:solidFill>
        </p:spPr>
        <p:txBody>
          <a:bodyPr/>
          <a:lstStyle/>
          <a:p>
            <a:r>
              <a:rPr lang="en-US" b="1" i="0" dirty="0">
                <a:solidFill>
                  <a:schemeClr val="accent1">
                    <a:lumMod val="50000"/>
                  </a:schemeClr>
                </a:solidFill>
                <a:effectLst/>
                <a:latin typeface="Söhne"/>
              </a:rPr>
              <a:t>Introduction to IoT Systems</a:t>
            </a:r>
            <a:endParaRPr lang="en-US" dirty="0"/>
          </a:p>
        </p:txBody>
      </p:sp>
      <p:sp>
        <p:nvSpPr>
          <p:cNvPr id="3" name="Content Placeholder 2">
            <a:extLst>
              <a:ext uri="{FF2B5EF4-FFF2-40B4-BE49-F238E27FC236}">
                <a16:creationId xmlns:a16="http://schemas.microsoft.com/office/drawing/2014/main" id="{1A011D30-D486-FB7F-FAE1-C6815C0C10AA}"/>
              </a:ext>
            </a:extLst>
          </p:cNvPr>
          <p:cNvSpPr>
            <a:spLocks noGrp="1"/>
          </p:cNvSpPr>
          <p:nvPr>
            <p:ph idx="1"/>
          </p:nvPr>
        </p:nvSpPr>
        <p:spPr>
          <a:xfrm>
            <a:off x="490538" y="1920875"/>
            <a:ext cx="10515600" cy="4351338"/>
          </a:xfrm>
          <a:solidFill>
            <a:schemeClr val="bg2">
              <a:alpha val="90000"/>
            </a:schemeClr>
          </a:solidFill>
        </p:spPr>
        <p:txBody>
          <a:bodyPr>
            <a:normAutofit/>
          </a:bodyPr>
          <a:lstStyle/>
          <a:p>
            <a:pPr algn="l">
              <a:buFont typeface="Arial" panose="020B0604020202020204" pitchFamily="34" charset="0"/>
              <a:buChar char="•"/>
            </a:pPr>
            <a:r>
              <a:rPr lang="en-US" b="0" i="0" dirty="0">
                <a:solidFill>
                  <a:schemeClr val="accent1">
                    <a:lumMod val="50000"/>
                  </a:schemeClr>
                </a:solidFill>
                <a:effectLst/>
                <a:latin typeface="Söhne"/>
              </a:rPr>
              <a:t>The Internet of Things (IoT) refers to the network of interconnected physical devices embedded with sensors, software, and other technologies to collect and exchange data over the internet.</a:t>
            </a:r>
          </a:p>
          <a:p>
            <a:pPr algn="l">
              <a:buFont typeface="Arial" panose="020B0604020202020204" pitchFamily="34" charset="0"/>
              <a:buChar char="•"/>
            </a:pPr>
            <a:r>
              <a:rPr lang="en-US" b="0" i="0" dirty="0">
                <a:solidFill>
                  <a:schemeClr val="accent1">
                    <a:lumMod val="50000"/>
                  </a:schemeClr>
                </a:solidFill>
                <a:effectLst/>
                <a:latin typeface="Söhne"/>
              </a:rPr>
              <a:t>These devices encompass a wide range of applications, including smart home appliances, wearable devices, industrial sensors, healthcare monitors, and autonomous vehicles, among others.</a:t>
            </a:r>
          </a:p>
          <a:p>
            <a:pPr algn="l">
              <a:buFont typeface="Arial" panose="020B0604020202020204" pitchFamily="34" charset="0"/>
              <a:buChar char="•"/>
            </a:pPr>
            <a:r>
              <a:rPr lang="en-US" b="0" i="0" dirty="0">
                <a:solidFill>
                  <a:schemeClr val="accent1">
                    <a:lumMod val="50000"/>
                  </a:schemeClr>
                </a:solidFill>
                <a:effectLst/>
                <a:latin typeface="Söhne"/>
              </a:rPr>
              <a:t>The proliferation of IoT devices has transformed various sectors, including healthcare, manufacturing, transportation, agriculture, and smart cities, enabling unprecedented levels of connectivity and automation.</a:t>
            </a:r>
          </a:p>
          <a:p>
            <a:endParaRPr lang="en-US" dirty="0"/>
          </a:p>
        </p:txBody>
      </p:sp>
    </p:spTree>
    <p:extLst>
      <p:ext uri="{BB962C8B-B14F-4D97-AF65-F5344CB8AC3E}">
        <p14:creationId xmlns:p14="http://schemas.microsoft.com/office/powerpoint/2010/main" val="2170525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BD091-251E-0797-3FFB-525F4B73A731}"/>
              </a:ext>
            </a:extLst>
          </p:cNvPr>
          <p:cNvSpPr>
            <a:spLocks noGrp="1"/>
          </p:cNvSpPr>
          <p:nvPr>
            <p:ph type="title"/>
          </p:nvPr>
        </p:nvSpPr>
        <p:spPr>
          <a:xfrm>
            <a:off x="1600200" y="500062"/>
            <a:ext cx="8901113" cy="1325563"/>
          </a:xfrm>
        </p:spPr>
        <p:txBody>
          <a:bodyPr/>
          <a:lstStyle/>
          <a:p>
            <a:r>
              <a:rPr lang="en-US" dirty="0"/>
              <a:t>Significance of Securing IoT Systems</a:t>
            </a:r>
            <a:br>
              <a:rPr lang="en-US" dirty="0"/>
            </a:br>
            <a:endParaRPr lang="en-US" dirty="0"/>
          </a:p>
        </p:txBody>
      </p:sp>
      <p:sp>
        <p:nvSpPr>
          <p:cNvPr id="3" name="Content Placeholder 2">
            <a:extLst>
              <a:ext uri="{FF2B5EF4-FFF2-40B4-BE49-F238E27FC236}">
                <a16:creationId xmlns:a16="http://schemas.microsoft.com/office/drawing/2014/main" id="{7F2D35FF-4E43-4930-C487-DAE5101E0E2E}"/>
              </a:ext>
            </a:extLst>
          </p:cNvPr>
          <p:cNvSpPr>
            <a:spLocks noGrp="1"/>
          </p:cNvSpPr>
          <p:nvPr>
            <p:ph idx="1"/>
          </p:nvPr>
        </p:nvSpPr>
        <p:spPr>
          <a:xfrm>
            <a:off x="838200" y="2259012"/>
            <a:ext cx="10515600" cy="3641726"/>
          </a:xfrm>
        </p:spPr>
        <p:txBody>
          <a:bodyPr/>
          <a:lstStyle/>
          <a:p>
            <a:r>
              <a:rPr lang="en-US" dirty="0"/>
              <a:t>As IoT devices become increasingly integrated into our daily lives and critical infrastructure, ensuring their security is paramount to safeguarding sensitive data, preserving privacy, and protecting against potential threats.</a:t>
            </a:r>
          </a:p>
          <a:p>
            <a:r>
              <a:rPr lang="en-US" dirty="0"/>
              <a:t>Unlike traditional IT systems, IoT devices often have limited computing resources and are deployed in diverse environments, making them susceptible to various security vulnerabilities and exploitation.</a:t>
            </a:r>
          </a:p>
        </p:txBody>
      </p:sp>
    </p:spTree>
    <p:extLst>
      <p:ext uri="{BB962C8B-B14F-4D97-AF65-F5344CB8AC3E}">
        <p14:creationId xmlns:p14="http://schemas.microsoft.com/office/powerpoint/2010/main" val="2158136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79CF4-587B-BBC8-6897-F8397F83BECB}"/>
              </a:ext>
            </a:extLst>
          </p:cNvPr>
          <p:cNvSpPr>
            <a:spLocks noGrp="1"/>
          </p:cNvSpPr>
          <p:nvPr>
            <p:ph type="title"/>
          </p:nvPr>
        </p:nvSpPr>
        <p:spPr>
          <a:xfrm>
            <a:off x="1647825" y="255588"/>
            <a:ext cx="8667750" cy="1325563"/>
          </a:xfrm>
        </p:spPr>
        <p:txBody>
          <a:bodyPr/>
          <a:lstStyle/>
          <a:p>
            <a:r>
              <a:rPr lang="en-US" dirty="0"/>
              <a:t>Interconnected Nature of IoT Devices</a:t>
            </a:r>
          </a:p>
        </p:txBody>
      </p:sp>
      <p:sp>
        <p:nvSpPr>
          <p:cNvPr id="3" name="Content Placeholder 2">
            <a:extLst>
              <a:ext uri="{FF2B5EF4-FFF2-40B4-BE49-F238E27FC236}">
                <a16:creationId xmlns:a16="http://schemas.microsoft.com/office/drawing/2014/main" id="{744FF331-5A90-B087-6E1F-8C25DB5CF173}"/>
              </a:ext>
            </a:extLst>
          </p:cNvPr>
          <p:cNvSpPr>
            <a:spLocks noGrp="1"/>
          </p:cNvSpPr>
          <p:nvPr>
            <p:ph idx="1"/>
          </p:nvPr>
        </p:nvSpPr>
        <p:spPr>
          <a:xfrm>
            <a:off x="704850" y="2562224"/>
            <a:ext cx="10515600" cy="3225799"/>
          </a:xfrm>
        </p:spPr>
        <p:txBody>
          <a:bodyPr/>
          <a:lstStyle/>
          <a:p>
            <a:r>
              <a:rPr lang="en-US" dirty="0"/>
              <a:t>IoT systems typically consist of numerous interconnected devices that communicate with each other and external networks to exchange data and perform tasks autonomously.</a:t>
            </a:r>
          </a:p>
          <a:p>
            <a:r>
              <a:rPr lang="en-US" dirty="0"/>
              <a:t>This interconnectedness creates a complex attack surface, where a compromise in one device can potentially impact the entire network and compromise sensitive information or disrupt essential services.</a:t>
            </a:r>
          </a:p>
        </p:txBody>
      </p:sp>
    </p:spTree>
    <p:extLst>
      <p:ext uri="{BB962C8B-B14F-4D97-AF65-F5344CB8AC3E}">
        <p14:creationId xmlns:p14="http://schemas.microsoft.com/office/powerpoint/2010/main" val="1717012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61AE0-5835-8081-065D-AE6DF1B59E6C}"/>
              </a:ext>
            </a:extLst>
          </p:cNvPr>
          <p:cNvSpPr>
            <a:spLocks noGrp="1"/>
          </p:cNvSpPr>
          <p:nvPr>
            <p:ph type="title"/>
          </p:nvPr>
        </p:nvSpPr>
        <p:spPr>
          <a:xfrm>
            <a:off x="1312068" y="307975"/>
            <a:ext cx="9567863" cy="1325563"/>
          </a:xfrm>
        </p:spPr>
        <p:txBody>
          <a:bodyPr/>
          <a:lstStyle/>
          <a:p>
            <a:r>
              <a:rPr lang="en-US" dirty="0"/>
              <a:t>Potential Impact of IoT Security Breaches</a:t>
            </a:r>
          </a:p>
        </p:txBody>
      </p:sp>
      <p:sp>
        <p:nvSpPr>
          <p:cNvPr id="3" name="Content Placeholder 2">
            <a:extLst>
              <a:ext uri="{FF2B5EF4-FFF2-40B4-BE49-F238E27FC236}">
                <a16:creationId xmlns:a16="http://schemas.microsoft.com/office/drawing/2014/main" id="{4B9344D3-4607-CB9F-C723-E94D6DBF95B5}"/>
              </a:ext>
            </a:extLst>
          </p:cNvPr>
          <p:cNvSpPr>
            <a:spLocks noGrp="1"/>
          </p:cNvSpPr>
          <p:nvPr>
            <p:ph idx="1"/>
          </p:nvPr>
        </p:nvSpPr>
        <p:spPr>
          <a:xfrm>
            <a:off x="838200" y="1825625"/>
            <a:ext cx="10515600" cy="4318000"/>
          </a:xfrm>
        </p:spPr>
        <p:txBody>
          <a:bodyPr>
            <a:normAutofit fontScale="85000" lnSpcReduction="10000"/>
          </a:bodyPr>
          <a:lstStyle/>
          <a:p>
            <a:r>
              <a:rPr lang="en-US" dirty="0"/>
              <a:t>Data Breaches: Unauthorized access to IoT devices or networks can result in the theft or exposure of sensitive data, including personal information, financial records, and proprietary business data.</a:t>
            </a:r>
          </a:p>
          <a:p>
            <a:r>
              <a:rPr lang="en-US" dirty="0"/>
              <a:t>Privacy Violations: IoT devices often collect a vast amount of personal data, such as location information, biometric data, and behavioral patterns, raising concerns about privacy infringements and unauthorized surveillance.</a:t>
            </a:r>
          </a:p>
          <a:p>
            <a:r>
              <a:rPr lang="en-US" dirty="0"/>
              <a:t>Financial Losses: Cyberattacks targeting IoT systems can lead to financial losses due to ransom demands, extortion attempts, business disruptions, and regulatory fines for non-compliance.</a:t>
            </a:r>
          </a:p>
          <a:p>
            <a:r>
              <a:rPr lang="en-US" dirty="0"/>
              <a:t>Physical Harm: In critical sectors like healthcare, transportation, and infrastructure, security breaches in IoT systems can have life-threatening consequences, causing physical harm or endangering public safety.</a:t>
            </a:r>
          </a:p>
        </p:txBody>
      </p:sp>
    </p:spTree>
    <p:extLst>
      <p:ext uri="{BB962C8B-B14F-4D97-AF65-F5344CB8AC3E}">
        <p14:creationId xmlns:p14="http://schemas.microsoft.com/office/powerpoint/2010/main" val="1809968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225F7-BB3F-7584-72D1-6AB0ADEEA2BD}"/>
              </a:ext>
            </a:extLst>
          </p:cNvPr>
          <p:cNvSpPr>
            <a:spLocks noGrp="1"/>
          </p:cNvSpPr>
          <p:nvPr>
            <p:ph type="title"/>
          </p:nvPr>
        </p:nvSpPr>
        <p:spPr>
          <a:xfrm>
            <a:off x="3957637" y="407988"/>
            <a:ext cx="4805363" cy="939800"/>
          </a:xfrm>
        </p:spPr>
        <p:txBody>
          <a:bodyPr>
            <a:normAutofit fontScale="90000"/>
          </a:bodyPr>
          <a:lstStyle/>
          <a:p>
            <a:r>
              <a:rPr lang="en-US" dirty="0"/>
              <a:t>Common Threats and Vulnerabilities</a:t>
            </a:r>
          </a:p>
        </p:txBody>
      </p:sp>
      <p:sp>
        <p:nvSpPr>
          <p:cNvPr id="3" name="Content Placeholder 2">
            <a:extLst>
              <a:ext uri="{FF2B5EF4-FFF2-40B4-BE49-F238E27FC236}">
                <a16:creationId xmlns:a16="http://schemas.microsoft.com/office/drawing/2014/main" id="{990EBD3F-8C83-95B6-4CC1-61D208616A24}"/>
              </a:ext>
            </a:extLst>
          </p:cNvPr>
          <p:cNvSpPr>
            <a:spLocks noGrp="1"/>
          </p:cNvSpPr>
          <p:nvPr>
            <p:ph idx="1"/>
          </p:nvPr>
        </p:nvSpPr>
        <p:spPr>
          <a:xfrm>
            <a:off x="838200" y="1825625"/>
            <a:ext cx="10515600" cy="4032250"/>
          </a:xfrm>
        </p:spPr>
        <p:txBody>
          <a:bodyPr>
            <a:normAutofit fontScale="70000" lnSpcReduction="20000"/>
          </a:bodyPr>
          <a:lstStyle/>
          <a:p>
            <a:r>
              <a:rPr lang="en-US" dirty="0"/>
              <a:t>Unauthorized Access and Data Breaches: Attackers may exploit vulnerabilities in IoT devices or networks to gain unauthorized access and steal sensitive data, such as personal information, credentials, or proprietary business data.</a:t>
            </a:r>
          </a:p>
          <a:p>
            <a:r>
              <a:rPr lang="en-US" dirty="0"/>
              <a:t>Malware and Ransomware Attacks: IoT devices are susceptible to malware infections, including ransomware, which can encrypt data or disrupt device functionality, leading to data loss, service interruptions, or financial extortion.</a:t>
            </a:r>
          </a:p>
          <a:p>
            <a:r>
              <a:rPr lang="en-US" dirty="0"/>
              <a:t>Denial of Service (DoS) Attacks: Attackers may launch DoS attacks against IoT systems to overwhelm network resources or disrupt services, causing downtime, service degradation, or financial losses.</a:t>
            </a:r>
          </a:p>
          <a:p>
            <a:r>
              <a:rPr lang="en-US" dirty="0"/>
              <a:t>Physical Tampering and Unauthorized Modifications: Physical access to IoT devices can enable attackers to tamper with hardware components, install malicious firmware, or extract sensitive information, compromising the integrity and security of the system.</a:t>
            </a:r>
          </a:p>
          <a:p>
            <a:r>
              <a:rPr lang="en-US" dirty="0"/>
              <a:t>Lack of Secure Authentication and Encryption: Weak authentication mechanisms and inadequate encryption protocols in IoT devices and communication channels can facilitate unauthorized access, data interception, and tampering, compromising confidentiality and integrity.</a:t>
            </a:r>
          </a:p>
        </p:txBody>
      </p:sp>
    </p:spTree>
    <p:extLst>
      <p:ext uri="{BB962C8B-B14F-4D97-AF65-F5344CB8AC3E}">
        <p14:creationId xmlns:p14="http://schemas.microsoft.com/office/powerpoint/2010/main" val="1116744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FA938-ABCD-B9EB-D760-CCBA8556EC6B}"/>
              </a:ext>
            </a:extLst>
          </p:cNvPr>
          <p:cNvSpPr>
            <a:spLocks noGrp="1"/>
          </p:cNvSpPr>
          <p:nvPr>
            <p:ph type="title"/>
          </p:nvPr>
        </p:nvSpPr>
        <p:spPr>
          <a:xfrm>
            <a:off x="1633538" y="222250"/>
            <a:ext cx="8696325" cy="1325563"/>
          </a:xfrm>
        </p:spPr>
        <p:txBody>
          <a:bodyPr/>
          <a:lstStyle/>
          <a:p>
            <a:r>
              <a:rPr lang="en-US" dirty="0"/>
              <a:t>Case Studies of IoT Security Breaches</a:t>
            </a:r>
          </a:p>
        </p:txBody>
      </p:sp>
      <p:sp>
        <p:nvSpPr>
          <p:cNvPr id="3" name="Content Placeholder 2">
            <a:extLst>
              <a:ext uri="{FF2B5EF4-FFF2-40B4-BE49-F238E27FC236}">
                <a16:creationId xmlns:a16="http://schemas.microsoft.com/office/drawing/2014/main" id="{C482170F-D214-B0A1-760C-93A04FAEEC80}"/>
              </a:ext>
            </a:extLst>
          </p:cNvPr>
          <p:cNvSpPr>
            <a:spLocks noGrp="1"/>
          </p:cNvSpPr>
          <p:nvPr>
            <p:ph idx="1"/>
          </p:nvPr>
        </p:nvSpPr>
        <p:spPr/>
        <p:txBody>
          <a:bodyPr>
            <a:normAutofit fontScale="85000" lnSpcReduction="20000"/>
          </a:bodyPr>
          <a:lstStyle/>
          <a:p>
            <a:r>
              <a:rPr lang="en-US" dirty="0"/>
              <a:t>Mirai Botnet (2016): One of the most infamous IoT-related breaches, the Mirai botnet exploited vulnerabilities in IoT devices to launch massive distributed denial-of-service (DDoS) attacks. The botnet infected hundreds of thousands of IoT devices, including routers, IP cameras, and DVRs, and used them to flood targeted websites and services with malicious traffic.</a:t>
            </a:r>
          </a:p>
          <a:p>
            <a:r>
              <a:rPr lang="en-US" dirty="0"/>
              <a:t>IoT Camera Vulnerabilities: Numerous security vulnerabilities have been discovered in IoT cameras and surveillance systems, allowing attackers to gain unauthorized access, spy on users, and even remotely control the devices. In some cases, these vulnerabilities have been exploited to create botnets for conducting DDoS attacks or other malicious activities.</a:t>
            </a:r>
          </a:p>
          <a:p>
            <a:r>
              <a:rPr lang="en-US" dirty="0"/>
              <a:t>Dyn DDoS Attack (2016): The Mirai botnet was responsible for a significant DDoS attack on Dyn, a major domain name system (DNS) provider. The attack disrupted access to popular websites and services, including Twitter, Netflix, and Reddit, by flooding Dyn's DNS servers with traffic from compromised IoT devices.</a:t>
            </a:r>
          </a:p>
        </p:txBody>
      </p:sp>
    </p:spTree>
    <p:extLst>
      <p:ext uri="{BB962C8B-B14F-4D97-AF65-F5344CB8AC3E}">
        <p14:creationId xmlns:p14="http://schemas.microsoft.com/office/powerpoint/2010/main" val="1564423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51E99-30D4-877A-6BCB-B98F2BED99E5}"/>
              </a:ext>
            </a:extLst>
          </p:cNvPr>
          <p:cNvSpPr>
            <a:spLocks noGrp="1"/>
          </p:cNvSpPr>
          <p:nvPr>
            <p:ph type="title"/>
          </p:nvPr>
        </p:nvSpPr>
        <p:spPr>
          <a:xfrm>
            <a:off x="2814637" y="322262"/>
            <a:ext cx="6181726" cy="1325563"/>
          </a:xfrm>
        </p:spPr>
        <p:txBody>
          <a:bodyPr/>
          <a:lstStyle/>
          <a:p>
            <a:r>
              <a:rPr lang="en-US" dirty="0"/>
              <a:t>What we hope to provide </a:t>
            </a:r>
          </a:p>
        </p:txBody>
      </p:sp>
      <p:sp>
        <p:nvSpPr>
          <p:cNvPr id="3" name="Content Placeholder 2">
            <a:extLst>
              <a:ext uri="{FF2B5EF4-FFF2-40B4-BE49-F238E27FC236}">
                <a16:creationId xmlns:a16="http://schemas.microsoft.com/office/drawing/2014/main" id="{09F75AAF-81C2-BFB9-5197-7F27A142E312}"/>
              </a:ext>
            </a:extLst>
          </p:cNvPr>
          <p:cNvSpPr>
            <a:spLocks noGrp="1"/>
          </p:cNvSpPr>
          <p:nvPr>
            <p:ph idx="1"/>
          </p:nvPr>
        </p:nvSpPr>
        <p:spPr/>
        <p:txBody>
          <a:bodyPr>
            <a:normAutofit fontScale="77500" lnSpcReduction="20000"/>
          </a:bodyPr>
          <a:lstStyle/>
          <a:p>
            <a:r>
              <a:rPr lang="en-US" dirty="0"/>
              <a:t>Implementing Robust Authentication Mechanisms: Utilizing strong authentication methods such as multi-factor authentication (MFA), certificate-based authentication, or biometric authentication to verify the identity of users and devices accessing IoT </a:t>
            </a:r>
            <a:r>
              <a:rPr lang="en-US" dirty="0" err="1"/>
              <a:t>systems.We</a:t>
            </a:r>
            <a:r>
              <a:rPr lang="en-US" dirty="0"/>
              <a:t> avoid relying solely on default credentials or weak passwords.</a:t>
            </a:r>
          </a:p>
          <a:p>
            <a:r>
              <a:rPr lang="en-US" dirty="0"/>
              <a:t>Regular Automated Security Updates and Patch Management: We Establish a proactive patch management process to regularly update firmware, software, and security configurations on IoT devices. Monitor vendor releases for security patches and apply updates promptly to address known vulnerabilities and mitigate emerging threats.</a:t>
            </a:r>
          </a:p>
          <a:p>
            <a:r>
              <a:rPr lang="en-US" dirty="0"/>
              <a:t>Encryption of Data in Transit and at Rest: Encryption to sensitive data transmitted between IoT devices, gateways, and servers using strong cryptographic protocols such as Transport Layer Security (TLS) or Datagram Transport Layer Security (DTLS). Employ encryption techniques to protect data stored on IoT devices, including encryption at rest and secure key management practices. This prevents various MITM or Man in the middle attacks from happening</a:t>
            </a:r>
          </a:p>
        </p:txBody>
      </p:sp>
    </p:spTree>
    <p:extLst>
      <p:ext uri="{BB962C8B-B14F-4D97-AF65-F5344CB8AC3E}">
        <p14:creationId xmlns:p14="http://schemas.microsoft.com/office/powerpoint/2010/main" val="2941944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097D9-4851-933A-71EE-F3D2F79E439D}"/>
              </a:ext>
            </a:extLst>
          </p:cNvPr>
          <p:cNvSpPr>
            <a:spLocks noGrp="1"/>
          </p:cNvSpPr>
          <p:nvPr>
            <p:ph type="title"/>
          </p:nvPr>
        </p:nvSpPr>
        <p:spPr>
          <a:xfrm>
            <a:off x="838200" y="365125"/>
            <a:ext cx="11125200" cy="1325563"/>
          </a:xfrm>
        </p:spPr>
        <p:txBody>
          <a:bodyPr>
            <a:normAutofit/>
          </a:bodyPr>
          <a:lstStyle/>
          <a:p>
            <a:r>
              <a:rPr lang="en-US" sz="3600" dirty="0"/>
              <a:t> Regulatory Framework and Compliance for IoT Systems</a:t>
            </a:r>
          </a:p>
        </p:txBody>
      </p:sp>
      <p:sp>
        <p:nvSpPr>
          <p:cNvPr id="3" name="Content Placeholder 2">
            <a:extLst>
              <a:ext uri="{FF2B5EF4-FFF2-40B4-BE49-F238E27FC236}">
                <a16:creationId xmlns:a16="http://schemas.microsoft.com/office/drawing/2014/main" id="{53799599-F98E-27A7-4084-C4022060B328}"/>
              </a:ext>
            </a:extLst>
          </p:cNvPr>
          <p:cNvSpPr>
            <a:spLocks noGrp="1"/>
          </p:cNvSpPr>
          <p:nvPr>
            <p:ph idx="1"/>
          </p:nvPr>
        </p:nvSpPr>
        <p:spPr>
          <a:xfrm>
            <a:off x="838200" y="1576388"/>
            <a:ext cx="10515600" cy="4600575"/>
          </a:xfrm>
        </p:spPr>
        <p:txBody>
          <a:bodyPr>
            <a:normAutofit fontScale="77500" lnSpcReduction="20000"/>
          </a:bodyPr>
          <a:lstStyle/>
          <a:p>
            <a:r>
              <a:rPr lang="en-US" dirty="0"/>
              <a:t>General Data Protection Regulation (GDPR): The GDPR imposes strict requirements on the collection, processing, and protection of personal data for individuals within the European Union (EU). Organizations handling IoT data must ensure compliance with GDPR principles, including data minimization, consent, transparency, and accountability.</a:t>
            </a:r>
          </a:p>
          <a:p>
            <a:r>
              <a:rPr lang="en-US" dirty="0"/>
              <a:t>Health Insurance Portability and Accountability Act (HIPAA): HIPAA regulations govern the protection of sensitive health information (PHI) in the United States. IoT devices used in healthcare settings must adhere to HIPAA standards for data security, privacy, and confidentiality to safeguard patient health records.</a:t>
            </a:r>
          </a:p>
          <a:p>
            <a:r>
              <a:rPr lang="en-US" dirty="0"/>
              <a:t>ISO 27001: ISO 27001 is an international standard for information security management systems (ISMS). Organizations deploying IoT systems can achieve ISO 27001 certification to demonstrate compliance with best practices for managing security risks, protecting data assets, and ensuring continual improvement.</a:t>
            </a:r>
          </a:p>
          <a:p>
            <a:r>
              <a:rPr lang="en-US" dirty="0"/>
              <a:t>Industry-Specific Regulations: Various industry sectors, such as finance, telecommunications, and energy, may have specific regulations or standards governing the use of IoT technology. Compliance with industry-specific requirements is essential for ensuring legal and regulatory compliance.</a:t>
            </a:r>
          </a:p>
        </p:txBody>
      </p:sp>
    </p:spTree>
    <p:extLst>
      <p:ext uri="{BB962C8B-B14F-4D97-AF65-F5344CB8AC3E}">
        <p14:creationId xmlns:p14="http://schemas.microsoft.com/office/powerpoint/2010/main" val="15593728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356</TotalTime>
  <Words>1331</Words>
  <Application>Microsoft Office PowerPoint</Application>
  <PresentationFormat>Widescreen</PresentationFormat>
  <Paragraphs>45</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Aptos Display</vt:lpstr>
      <vt:lpstr>Arial</vt:lpstr>
      <vt:lpstr>Söhne</vt:lpstr>
      <vt:lpstr>Office Theme</vt:lpstr>
      <vt:lpstr> Cyber security risks in an IOT System</vt:lpstr>
      <vt:lpstr>Introduction to IoT Systems</vt:lpstr>
      <vt:lpstr>Significance of Securing IoT Systems </vt:lpstr>
      <vt:lpstr>Interconnected Nature of IoT Devices</vt:lpstr>
      <vt:lpstr>Potential Impact of IoT Security Breaches</vt:lpstr>
      <vt:lpstr>Common Threats and Vulnerabilities</vt:lpstr>
      <vt:lpstr>Case Studies of IoT Security Breaches</vt:lpstr>
      <vt:lpstr>What we hope to provide </vt:lpstr>
      <vt:lpstr> Regulatory Framework and Compliance for IoT Systems</vt:lpstr>
      <vt:lpstr>Compliance Considerations for IoT Deployments</vt:lpstr>
      <vt:lpstr>Thank you for your time, we know it is precious to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Cyber security risks in an IOT System</dc:title>
  <dc:creator>KM14774</dc:creator>
  <cp:lastModifiedBy>KM14774</cp:lastModifiedBy>
  <cp:revision>3</cp:revision>
  <dcterms:created xsi:type="dcterms:W3CDTF">2024-02-20T13:56:47Z</dcterms:created>
  <dcterms:modified xsi:type="dcterms:W3CDTF">2024-02-20T19:53:21Z</dcterms:modified>
</cp:coreProperties>
</file>

<file path=docProps/thumbnail.jpeg>
</file>